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58" r:id="rId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66FFFF"/>
    <a:srgbClr val="99FF66"/>
    <a:srgbClr val="FFFF00"/>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37" autoAdjust="0"/>
    <p:restoredTop sz="94660"/>
  </p:normalViewPr>
  <p:slideViewPr>
    <p:cSldViewPr>
      <p:cViewPr varScale="1">
        <p:scale>
          <a:sx n="79" d="100"/>
          <a:sy n="79" d="100"/>
        </p:scale>
        <p:origin x="-120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3342437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1412187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3825802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84039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2124803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1007493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123936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3211386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2824471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234551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302064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AA78F2-EE0B-493A-8FB8-9B07589C51E5}" type="datetimeFigureOut">
              <a:rPr kumimoji="1" lang="ja-JP" altLang="en-US" smtClean="0"/>
              <a:t>2021/7/20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B5CB5-A153-4D71-8082-232E68E97145}" type="slidenum">
              <a:rPr kumimoji="1" lang="ja-JP" altLang="en-US" smtClean="0"/>
              <a:t>‹#›</a:t>
            </a:fld>
            <a:endParaRPr kumimoji="1" lang="ja-JP" altLang="en-US"/>
          </a:p>
        </p:txBody>
      </p:sp>
    </p:spTree>
    <p:extLst>
      <p:ext uri="{BB962C8B-B14F-4D97-AF65-F5344CB8AC3E}">
        <p14:creationId xmlns:p14="http://schemas.microsoft.com/office/powerpoint/2010/main" val="2740912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0"/>
            <a:ext cx="9144000" cy="600075"/>
          </a:xfrm>
          <a:prstGeom prst="rect">
            <a:avLst/>
          </a:prstGeom>
          <a:gradFill rotWithShape="1">
            <a:gsLst>
              <a:gs pos="0">
                <a:srgbClr val="00CC66"/>
              </a:gs>
              <a:gs pos="50000">
                <a:schemeClr val="bg1"/>
              </a:gs>
              <a:gs pos="100000">
                <a:srgbClr val="00CC66"/>
              </a:gs>
            </a:gsLst>
            <a:lin ang="5400000" scaled="1"/>
          </a:gradFill>
        </p:spPr>
        <p:txBody>
          <a:bodyPr/>
          <a:lstStyle/>
          <a:p>
            <a:pPr algn="ctr" eaLnBrk="0" fontAlgn="auto" hangingPunct="0">
              <a:spcBef>
                <a:spcPts val="0"/>
              </a:spcBef>
              <a:spcAft>
                <a:spcPts val="0"/>
              </a:spcAft>
              <a:defRPr/>
            </a:pPr>
            <a:r>
              <a:rPr lang="ja-JP" altLang="en-US" sz="3600" dirty="0" smtClean="0">
                <a:solidFill>
                  <a:schemeClr val="tx2"/>
                </a:solidFill>
                <a:ea typeface="+mn-ea"/>
              </a:rPr>
              <a:t>（一社）日本気象予報士会</a:t>
            </a:r>
            <a:endParaRPr lang="ja-JP" altLang="en-US" sz="3600" dirty="0">
              <a:solidFill>
                <a:schemeClr val="tx2"/>
              </a:solidFill>
              <a:ea typeface="+mn-ea"/>
            </a:endParaRPr>
          </a:p>
        </p:txBody>
      </p:sp>
      <p:sp>
        <p:nvSpPr>
          <p:cNvPr id="4" name="テキスト ボックス 3"/>
          <p:cNvSpPr txBox="1">
            <a:spLocks noChangeArrowheads="1"/>
          </p:cNvSpPr>
          <p:nvPr/>
        </p:nvSpPr>
        <p:spPr bwMode="auto">
          <a:xfrm>
            <a:off x="369888" y="5689873"/>
            <a:ext cx="8212137"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ts val="2500"/>
              </a:lnSpc>
              <a:spcBef>
                <a:spcPct val="50000"/>
              </a:spcBef>
              <a:buFontTx/>
              <a:buNone/>
            </a:pPr>
            <a:r>
              <a:rPr lang="ja-JP" altLang="en-US" dirty="0">
                <a:latin typeface="Arial" charset="0"/>
              </a:rPr>
              <a:t>全国の各支部が、</a:t>
            </a:r>
            <a:endParaRPr lang="en-US" altLang="ja-JP" dirty="0">
              <a:latin typeface="Arial" charset="0"/>
            </a:endParaRPr>
          </a:p>
          <a:p>
            <a:pPr algn="ctr" eaLnBrk="1" hangingPunct="1">
              <a:lnSpc>
                <a:spcPts val="2500"/>
              </a:lnSpc>
              <a:spcBef>
                <a:spcPct val="50000"/>
              </a:spcBef>
              <a:buFontTx/>
              <a:buNone/>
            </a:pPr>
            <a:r>
              <a:rPr lang="ja-JP" altLang="en-US" dirty="0">
                <a:latin typeface="Arial" charset="0"/>
              </a:rPr>
              <a:t>各々地元の気象台と連携して活動しています。</a:t>
            </a:r>
            <a:endParaRPr lang="en-US" altLang="ja-JP" dirty="0">
              <a:latin typeface="Arial"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753294"/>
            <a:ext cx="9034592" cy="3907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a:spLocks noChangeArrowheads="1"/>
          </p:cNvSpPr>
          <p:nvPr/>
        </p:nvSpPr>
        <p:spPr bwMode="auto">
          <a:xfrm>
            <a:off x="1168805" y="721053"/>
            <a:ext cx="6665606" cy="9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lnSpc>
                <a:spcPts val="2500"/>
              </a:lnSpc>
              <a:spcBef>
                <a:spcPct val="50000"/>
              </a:spcBef>
              <a:buFontTx/>
              <a:buNone/>
            </a:pPr>
            <a:r>
              <a:rPr lang="ja-JP" altLang="en-US" dirty="0" smtClean="0">
                <a:latin typeface="Arial" charset="0"/>
              </a:rPr>
              <a:t>北海道～沖縄まで全国の気象予報士</a:t>
            </a:r>
            <a:endParaRPr lang="en-US" altLang="ja-JP" dirty="0" smtClean="0">
              <a:latin typeface="Arial" charset="0"/>
            </a:endParaRPr>
          </a:p>
          <a:p>
            <a:pPr algn="ctr" eaLnBrk="1" hangingPunct="1">
              <a:lnSpc>
                <a:spcPts val="2500"/>
              </a:lnSpc>
              <a:spcBef>
                <a:spcPct val="50000"/>
              </a:spcBef>
              <a:buFontTx/>
              <a:buNone/>
            </a:pPr>
            <a:r>
              <a:rPr lang="ja-JP" altLang="en-US" dirty="0" smtClean="0">
                <a:latin typeface="Arial" charset="0"/>
              </a:rPr>
              <a:t>約</a:t>
            </a:r>
            <a:r>
              <a:rPr lang="en-US" altLang="ja-JP" dirty="0" smtClean="0">
                <a:latin typeface="Arial" charset="0"/>
              </a:rPr>
              <a:t>3,200</a:t>
            </a:r>
            <a:r>
              <a:rPr lang="ja-JP" altLang="en-US" dirty="0" smtClean="0">
                <a:latin typeface="Arial" charset="0"/>
              </a:rPr>
              <a:t>名が会員です。</a:t>
            </a:r>
            <a:endParaRPr lang="en-US" altLang="ja-JP" dirty="0" smtClean="0">
              <a:latin typeface="Arial" charset="0"/>
            </a:endParaRPr>
          </a:p>
        </p:txBody>
      </p:sp>
    </p:spTree>
    <p:extLst>
      <p:ext uri="{BB962C8B-B14F-4D97-AF65-F5344CB8AC3E}">
        <p14:creationId xmlns:p14="http://schemas.microsoft.com/office/powerpoint/2010/main" val="2011885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5496" y="44624"/>
            <a:ext cx="8324715" cy="584775"/>
          </a:xfrm>
          <a:prstGeom prst="rect">
            <a:avLst/>
          </a:prstGeom>
          <a:noFill/>
        </p:spPr>
        <p:txBody>
          <a:bodyPr wrap="none" rtlCol="0">
            <a:spAutoFit/>
          </a:bodyPr>
          <a:lstStyle/>
          <a:p>
            <a:r>
              <a:rPr lang="ja-JP" altLang="en-US" sz="3200" dirty="0"/>
              <a:t>一般社団</a:t>
            </a:r>
            <a:r>
              <a:rPr lang="ja-JP" altLang="en-US" sz="3200" dirty="0" smtClean="0"/>
              <a:t>法人　日本気象予報士会　求人実績</a:t>
            </a:r>
            <a:r>
              <a:rPr lang="en-US" altLang="ja-JP" sz="3200" dirty="0" smtClean="0"/>
              <a:t>1</a:t>
            </a:r>
            <a:endParaRPr kumimoji="1" lang="ja-JP" altLang="en-US" sz="3200" dirty="0"/>
          </a:p>
        </p:txBody>
      </p:sp>
      <p:sp>
        <p:nvSpPr>
          <p:cNvPr id="6" name="テキスト ボックス 5"/>
          <p:cNvSpPr txBox="1"/>
          <p:nvPr/>
        </p:nvSpPr>
        <p:spPr>
          <a:xfrm>
            <a:off x="179512" y="2215680"/>
            <a:ext cx="8299067" cy="523220"/>
          </a:xfrm>
          <a:prstGeom prst="rect">
            <a:avLst/>
          </a:prstGeom>
          <a:noFill/>
        </p:spPr>
        <p:txBody>
          <a:bodyPr wrap="none" rtlCol="0">
            <a:spAutoFit/>
          </a:bodyPr>
          <a:lstStyle/>
          <a:p>
            <a:r>
              <a:rPr lang="ja-JP" altLang="en-US" sz="2800" dirty="0" smtClean="0"/>
              <a:t>（一財）日本気象協会</a:t>
            </a:r>
            <a:r>
              <a:rPr lang="ja-JP" altLang="en-US" sz="2800" dirty="0"/>
              <a:t>　</a:t>
            </a:r>
            <a:r>
              <a:rPr lang="ja-JP" altLang="en-US" sz="2800" dirty="0" smtClean="0"/>
              <a:t>北海道支店（北海道</a:t>
            </a:r>
            <a:r>
              <a:rPr lang="en-US" altLang="ja-JP" sz="2800" dirty="0" smtClean="0"/>
              <a:t>2021/3</a:t>
            </a:r>
            <a:r>
              <a:rPr lang="ja-JP" altLang="en-US" sz="2800" dirty="0" smtClean="0"/>
              <a:t>月）</a:t>
            </a:r>
            <a:endParaRPr kumimoji="1" lang="ja-JP" altLang="en-US" sz="2800" dirty="0"/>
          </a:p>
        </p:txBody>
      </p:sp>
      <p:sp>
        <p:nvSpPr>
          <p:cNvPr id="7" name="テキスト ボックス 6"/>
          <p:cNvSpPr txBox="1"/>
          <p:nvPr/>
        </p:nvSpPr>
        <p:spPr>
          <a:xfrm>
            <a:off x="179512" y="4438348"/>
            <a:ext cx="6264857" cy="523220"/>
          </a:xfrm>
          <a:prstGeom prst="rect">
            <a:avLst/>
          </a:prstGeom>
          <a:noFill/>
        </p:spPr>
        <p:txBody>
          <a:bodyPr wrap="none" rtlCol="0">
            <a:spAutoFit/>
          </a:bodyPr>
          <a:lstStyle/>
          <a:p>
            <a:r>
              <a:rPr lang="ja-JP" altLang="en-US" sz="2800" dirty="0" smtClean="0"/>
              <a:t>気象情報通信株式会社（東京</a:t>
            </a:r>
            <a:r>
              <a:rPr lang="en-US" altLang="ja-JP" sz="2800" dirty="0" smtClean="0"/>
              <a:t>2019</a:t>
            </a:r>
            <a:r>
              <a:rPr lang="en-US" altLang="ja-JP" sz="2800" dirty="0"/>
              <a:t>/</a:t>
            </a:r>
            <a:r>
              <a:rPr lang="en-US" altLang="ja-JP" sz="2800" dirty="0" smtClean="0"/>
              <a:t>9</a:t>
            </a:r>
            <a:r>
              <a:rPr lang="ja-JP" altLang="en-US" sz="2800" dirty="0" smtClean="0"/>
              <a:t>月）</a:t>
            </a:r>
            <a:endParaRPr kumimoji="1" lang="ja-JP" altLang="en-US" sz="2800" dirty="0"/>
          </a:p>
        </p:txBody>
      </p:sp>
      <p:sp>
        <p:nvSpPr>
          <p:cNvPr id="10" name="テキスト ボックス 9"/>
          <p:cNvSpPr txBox="1"/>
          <p:nvPr/>
        </p:nvSpPr>
        <p:spPr>
          <a:xfrm>
            <a:off x="179512" y="3327014"/>
            <a:ext cx="7112845" cy="523220"/>
          </a:xfrm>
          <a:prstGeom prst="rect">
            <a:avLst/>
          </a:prstGeom>
          <a:noFill/>
        </p:spPr>
        <p:txBody>
          <a:bodyPr wrap="none" rtlCol="0">
            <a:spAutoFit/>
          </a:bodyPr>
          <a:lstStyle/>
          <a:p>
            <a:r>
              <a:rPr lang="ja-JP" altLang="en-US" sz="2800" dirty="0" smtClean="0"/>
              <a:t>青山シビルエンジニヤリング（東京</a:t>
            </a:r>
            <a:r>
              <a:rPr lang="en-US" altLang="ja-JP" sz="2800" dirty="0" smtClean="0"/>
              <a:t>2020</a:t>
            </a:r>
            <a:r>
              <a:rPr lang="en-US" altLang="ja-JP" sz="2800" dirty="0"/>
              <a:t>/</a:t>
            </a:r>
            <a:r>
              <a:rPr lang="en-US" altLang="ja-JP" sz="2800" dirty="0" smtClean="0"/>
              <a:t>11</a:t>
            </a:r>
            <a:r>
              <a:rPr lang="ja-JP" altLang="en-US" sz="2800" dirty="0" smtClean="0"/>
              <a:t>月）</a:t>
            </a:r>
            <a:endParaRPr kumimoji="1" lang="ja-JP" altLang="en-US" sz="2800" dirty="0"/>
          </a:p>
        </p:txBody>
      </p:sp>
      <p:sp>
        <p:nvSpPr>
          <p:cNvPr id="13" name="テキスト ボックス 12"/>
          <p:cNvSpPr txBox="1"/>
          <p:nvPr/>
        </p:nvSpPr>
        <p:spPr>
          <a:xfrm>
            <a:off x="179512" y="3882681"/>
            <a:ext cx="5879943" cy="523220"/>
          </a:xfrm>
          <a:prstGeom prst="rect">
            <a:avLst/>
          </a:prstGeom>
          <a:noFill/>
        </p:spPr>
        <p:txBody>
          <a:bodyPr wrap="none" rtlCol="0">
            <a:spAutoFit/>
          </a:bodyPr>
          <a:lstStyle/>
          <a:p>
            <a:r>
              <a:rPr lang="en-US" altLang="ja-JP" sz="2800" dirty="0" smtClean="0"/>
              <a:t>CLIMA PRODUCTION</a:t>
            </a:r>
            <a:r>
              <a:rPr lang="ja-JP" altLang="en-US" sz="2800" dirty="0" smtClean="0"/>
              <a:t>（福岡</a:t>
            </a:r>
            <a:r>
              <a:rPr lang="en-US" altLang="ja-JP" sz="2800" dirty="0" smtClean="0"/>
              <a:t>2020</a:t>
            </a:r>
            <a:r>
              <a:rPr lang="en-US" altLang="ja-JP" sz="2800" dirty="0"/>
              <a:t>/</a:t>
            </a:r>
            <a:r>
              <a:rPr lang="en-US" altLang="ja-JP" sz="2800" dirty="0" smtClean="0"/>
              <a:t>10</a:t>
            </a:r>
            <a:r>
              <a:rPr lang="ja-JP" altLang="en-US" sz="2800" dirty="0" smtClean="0"/>
              <a:t>月）</a:t>
            </a:r>
            <a:endParaRPr kumimoji="1" lang="ja-JP" altLang="en-US" sz="2800" dirty="0"/>
          </a:p>
        </p:txBody>
      </p:sp>
      <p:sp>
        <p:nvSpPr>
          <p:cNvPr id="14" name="テキスト ボックス 13"/>
          <p:cNvSpPr txBox="1"/>
          <p:nvPr/>
        </p:nvSpPr>
        <p:spPr>
          <a:xfrm>
            <a:off x="179512" y="548680"/>
            <a:ext cx="6947736" cy="523220"/>
          </a:xfrm>
          <a:prstGeom prst="rect">
            <a:avLst/>
          </a:prstGeom>
          <a:noFill/>
        </p:spPr>
        <p:txBody>
          <a:bodyPr wrap="none" rtlCol="0">
            <a:spAutoFit/>
          </a:bodyPr>
          <a:lstStyle/>
          <a:p>
            <a:r>
              <a:rPr lang="ja-JP" altLang="en-US" sz="2800" dirty="0" smtClean="0"/>
              <a:t>株式会社アース・ウェザー（神奈川</a:t>
            </a:r>
            <a:r>
              <a:rPr lang="en-US" altLang="ja-JP" sz="2800" dirty="0" smtClean="0"/>
              <a:t>2021/6</a:t>
            </a:r>
            <a:r>
              <a:rPr lang="ja-JP" altLang="en-US" sz="2800" dirty="0" smtClean="0"/>
              <a:t>月）</a:t>
            </a:r>
            <a:endParaRPr kumimoji="1" lang="ja-JP" altLang="en-US" sz="2800" dirty="0"/>
          </a:p>
        </p:txBody>
      </p:sp>
      <p:sp>
        <p:nvSpPr>
          <p:cNvPr id="17" name="テキスト ボックス 16"/>
          <p:cNvSpPr txBox="1"/>
          <p:nvPr/>
        </p:nvSpPr>
        <p:spPr>
          <a:xfrm>
            <a:off x="-36512" y="5589240"/>
            <a:ext cx="9078126" cy="584775"/>
          </a:xfrm>
          <a:prstGeom prst="rect">
            <a:avLst/>
          </a:prstGeom>
          <a:solidFill>
            <a:schemeClr val="tx1"/>
          </a:solidFill>
        </p:spPr>
        <p:txBody>
          <a:bodyPr wrap="none" rtlCol="0">
            <a:spAutoFit/>
          </a:bodyPr>
          <a:lstStyle/>
          <a:p>
            <a:r>
              <a:rPr lang="en-US" altLang="ja-JP" sz="3200" dirty="0" smtClean="0">
                <a:solidFill>
                  <a:srgbClr val="FFFF00"/>
                </a:solidFill>
              </a:rPr>
              <a:t>2021</a:t>
            </a:r>
            <a:r>
              <a:rPr lang="ja-JP" altLang="en-US" sz="3200" dirty="0" smtClean="0">
                <a:solidFill>
                  <a:srgbClr val="FFFF00"/>
                </a:solidFill>
              </a:rPr>
              <a:t>年現在、関東圏多めだがリモートワークもアリ。</a:t>
            </a:r>
            <a:endParaRPr kumimoji="1" lang="ja-JP" altLang="en-US" sz="3200" dirty="0">
              <a:solidFill>
                <a:srgbClr val="FFFF00"/>
              </a:solidFill>
            </a:endParaRPr>
          </a:p>
        </p:txBody>
      </p:sp>
      <p:sp>
        <p:nvSpPr>
          <p:cNvPr id="18" name="テキスト ボックス 17"/>
          <p:cNvSpPr txBox="1"/>
          <p:nvPr/>
        </p:nvSpPr>
        <p:spPr>
          <a:xfrm>
            <a:off x="179512" y="4994012"/>
            <a:ext cx="8465779" cy="523220"/>
          </a:xfrm>
          <a:prstGeom prst="rect">
            <a:avLst/>
          </a:prstGeom>
          <a:noFill/>
        </p:spPr>
        <p:txBody>
          <a:bodyPr wrap="none" rtlCol="0">
            <a:spAutoFit/>
          </a:bodyPr>
          <a:lstStyle/>
          <a:p>
            <a:r>
              <a:rPr lang="ja-JP" altLang="en-US" sz="2800" dirty="0"/>
              <a:t>株式</a:t>
            </a:r>
            <a:r>
              <a:rPr lang="ja-JP" altLang="en-US" sz="2800" dirty="0" smtClean="0"/>
              <a:t>会社応用気象エンジニアリング（東京</a:t>
            </a:r>
            <a:r>
              <a:rPr lang="en-US" altLang="ja-JP" sz="2800" dirty="0" smtClean="0"/>
              <a:t>2019</a:t>
            </a:r>
            <a:r>
              <a:rPr lang="ja-JP" altLang="en-US" sz="2800" dirty="0" smtClean="0"/>
              <a:t>年</a:t>
            </a:r>
            <a:r>
              <a:rPr lang="en-US" altLang="ja-JP" sz="2800" dirty="0" smtClean="0"/>
              <a:t>12</a:t>
            </a:r>
            <a:r>
              <a:rPr lang="ja-JP" altLang="en-US" sz="2800" dirty="0" smtClean="0"/>
              <a:t>月）</a:t>
            </a:r>
            <a:endParaRPr kumimoji="1" lang="ja-JP" altLang="en-US" sz="2800" dirty="0"/>
          </a:p>
        </p:txBody>
      </p:sp>
      <p:sp>
        <p:nvSpPr>
          <p:cNvPr id="15" name="テキスト ボックス 14"/>
          <p:cNvSpPr txBox="1"/>
          <p:nvPr/>
        </p:nvSpPr>
        <p:spPr>
          <a:xfrm>
            <a:off x="-36511" y="6228601"/>
            <a:ext cx="9289031" cy="584775"/>
          </a:xfrm>
          <a:prstGeom prst="rect">
            <a:avLst/>
          </a:prstGeom>
          <a:solidFill>
            <a:schemeClr val="tx1"/>
          </a:solidFill>
        </p:spPr>
        <p:txBody>
          <a:bodyPr wrap="square" rtlCol="0">
            <a:spAutoFit/>
          </a:bodyPr>
          <a:lstStyle/>
          <a:p>
            <a:r>
              <a:rPr lang="ja-JP" altLang="en-US" sz="3200" dirty="0" smtClean="0">
                <a:solidFill>
                  <a:schemeClr val="accent3">
                    <a:lumMod val="40000"/>
                    <a:lumOff val="60000"/>
                  </a:schemeClr>
                </a:solidFill>
              </a:rPr>
              <a:t>前回</a:t>
            </a:r>
            <a:r>
              <a:rPr lang="en-US" altLang="ja-JP" sz="3200" dirty="0" smtClean="0">
                <a:solidFill>
                  <a:schemeClr val="accent3">
                    <a:lumMod val="40000"/>
                    <a:lumOff val="60000"/>
                  </a:schemeClr>
                </a:solidFill>
              </a:rPr>
              <a:t>2019</a:t>
            </a:r>
            <a:r>
              <a:rPr lang="ja-JP" altLang="en-US" sz="3200" dirty="0">
                <a:solidFill>
                  <a:schemeClr val="accent3">
                    <a:lumMod val="40000"/>
                    <a:lumOff val="60000"/>
                  </a:schemeClr>
                </a:solidFill>
              </a:rPr>
              <a:t>秋</a:t>
            </a:r>
            <a:r>
              <a:rPr lang="ja-JP" altLang="en-US" sz="3200" dirty="0" smtClean="0">
                <a:solidFill>
                  <a:schemeClr val="accent3">
                    <a:lumMod val="40000"/>
                    <a:lumOff val="60000"/>
                  </a:schemeClr>
                </a:solidFill>
              </a:rPr>
              <a:t>以降、</a:t>
            </a:r>
            <a:r>
              <a:rPr lang="en-US" altLang="ja-JP" sz="3200" dirty="0" smtClean="0">
                <a:solidFill>
                  <a:srgbClr val="FF0000"/>
                </a:solidFill>
              </a:rPr>
              <a:t>2019</a:t>
            </a:r>
            <a:r>
              <a:rPr lang="ja-JP" altLang="en-US" sz="3200" dirty="0" smtClean="0">
                <a:solidFill>
                  <a:srgbClr val="FF0000"/>
                </a:solidFill>
              </a:rPr>
              <a:t>末～</a:t>
            </a:r>
            <a:r>
              <a:rPr lang="en-US" altLang="ja-JP" sz="3200" dirty="0" smtClean="0">
                <a:solidFill>
                  <a:srgbClr val="FF0000"/>
                </a:solidFill>
              </a:rPr>
              <a:t>2020</a:t>
            </a:r>
            <a:r>
              <a:rPr lang="ja-JP" altLang="en-US" sz="3200" dirty="0" smtClean="0">
                <a:solidFill>
                  <a:srgbClr val="FF0000"/>
                </a:solidFill>
              </a:rPr>
              <a:t>夏は皆無</a:t>
            </a:r>
            <a:r>
              <a:rPr lang="ja-JP" altLang="en-US" sz="3200" dirty="0" smtClean="0">
                <a:solidFill>
                  <a:schemeClr val="accent3">
                    <a:lumMod val="40000"/>
                    <a:lumOff val="60000"/>
                  </a:schemeClr>
                </a:solidFill>
              </a:rPr>
              <a:t>、のち</a:t>
            </a:r>
            <a:r>
              <a:rPr lang="ja-JP" altLang="en-US" sz="3200" dirty="0" smtClean="0">
                <a:solidFill>
                  <a:srgbClr val="66FF66"/>
                </a:solidFill>
              </a:rPr>
              <a:t>復活</a:t>
            </a:r>
            <a:endParaRPr kumimoji="1" lang="ja-JP" altLang="en-US" sz="3200" dirty="0">
              <a:solidFill>
                <a:srgbClr val="66FF66"/>
              </a:solidFill>
            </a:endParaRPr>
          </a:p>
        </p:txBody>
      </p:sp>
      <p:sp>
        <p:nvSpPr>
          <p:cNvPr id="16" name="テキスト ボックス 15"/>
          <p:cNvSpPr txBox="1"/>
          <p:nvPr/>
        </p:nvSpPr>
        <p:spPr>
          <a:xfrm>
            <a:off x="179512" y="2771347"/>
            <a:ext cx="6503703" cy="523220"/>
          </a:xfrm>
          <a:prstGeom prst="rect">
            <a:avLst/>
          </a:prstGeom>
          <a:noFill/>
        </p:spPr>
        <p:txBody>
          <a:bodyPr wrap="none" rtlCol="0">
            <a:spAutoFit/>
          </a:bodyPr>
          <a:lstStyle/>
          <a:p>
            <a:r>
              <a:rPr lang="ja-JP" altLang="en-US" sz="2800" dirty="0" smtClean="0"/>
              <a:t>（一財）日本気象協会</a:t>
            </a:r>
            <a:r>
              <a:rPr lang="ja-JP" altLang="en-US" sz="2800" dirty="0"/>
              <a:t>　</a:t>
            </a:r>
            <a:r>
              <a:rPr lang="ja-JP" altLang="en-US" sz="2800" dirty="0" smtClean="0"/>
              <a:t>（東京</a:t>
            </a:r>
            <a:r>
              <a:rPr lang="en-US" altLang="ja-JP" sz="2800" dirty="0" smtClean="0"/>
              <a:t>2021</a:t>
            </a:r>
            <a:r>
              <a:rPr lang="ja-JP" altLang="en-US" sz="2800" dirty="0" smtClean="0"/>
              <a:t>年</a:t>
            </a:r>
            <a:r>
              <a:rPr lang="en-US" altLang="ja-JP" sz="2800" dirty="0" smtClean="0"/>
              <a:t>/1</a:t>
            </a:r>
            <a:r>
              <a:rPr lang="ja-JP" altLang="en-US" sz="2800" dirty="0" smtClean="0"/>
              <a:t>月）</a:t>
            </a:r>
            <a:endParaRPr kumimoji="1" lang="ja-JP" altLang="en-US" sz="2800" dirty="0"/>
          </a:p>
        </p:txBody>
      </p:sp>
      <p:sp>
        <p:nvSpPr>
          <p:cNvPr id="20" name="テキスト ボックス 19"/>
          <p:cNvSpPr txBox="1"/>
          <p:nvPr/>
        </p:nvSpPr>
        <p:spPr>
          <a:xfrm>
            <a:off x="179512" y="1104346"/>
            <a:ext cx="5471370" cy="523220"/>
          </a:xfrm>
          <a:prstGeom prst="rect">
            <a:avLst/>
          </a:prstGeom>
          <a:noFill/>
        </p:spPr>
        <p:txBody>
          <a:bodyPr wrap="none" rtlCol="0">
            <a:spAutoFit/>
          </a:bodyPr>
          <a:lstStyle/>
          <a:p>
            <a:r>
              <a:rPr lang="ja-JP" altLang="en-US" sz="2800" dirty="0" smtClean="0"/>
              <a:t>いで</a:t>
            </a:r>
            <a:r>
              <a:rPr lang="ja-JP" altLang="en-US" sz="2800" dirty="0" err="1" smtClean="0"/>
              <a:t>あ</a:t>
            </a:r>
            <a:r>
              <a:rPr lang="ja-JP" altLang="en-US" sz="2800" dirty="0" smtClean="0"/>
              <a:t>株式会社（神奈川</a:t>
            </a:r>
            <a:r>
              <a:rPr lang="en-US" altLang="ja-JP" sz="2800" dirty="0" smtClean="0"/>
              <a:t>2021</a:t>
            </a:r>
            <a:r>
              <a:rPr lang="en-US" altLang="ja-JP" sz="2800" dirty="0"/>
              <a:t>/</a:t>
            </a:r>
            <a:r>
              <a:rPr lang="en-US" altLang="ja-JP" sz="2800" dirty="0" smtClean="0"/>
              <a:t>5</a:t>
            </a:r>
            <a:r>
              <a:rPr lang="ja-JP" altLang="en-US" sz="2800" dirty="0" smtClean="0"/>
              <a:t>月）</a:t>
            </a:r>
            <a:endParaRPr kumimoji="1" lang="ja-JP" altLang="en-US" sz="2800" dirty="0"/>
          </a:p>
        </p:txBody>
      </p:sp>
      <p:sp>
        <p:nvSpPr>
          <p:cNvPr id="22" name="テキスト ボックス 21"/>
          <p:cNvSpPr txBox="1"/>
          <p:nvPr/>
        </p:nvSpPr>
        <p:spPr>
          <a:xfrm>
            <a:off x="179512" y="1660013"/>
            <a:ext cx="6732933" cy="523220"/>
          </a:xfrm>
          <a:prstGeom prst="rect">
            <a:avLst/>
          </a:prstGeom>
          <a:noFill/>
        </p:spPr>
        <p:txBody>
          <a:bodyPr wrap="none" rtlCol="0">
            <a:spAutoFit/>
          </a:bodyPr>
          <a:lstStyle/>
          <a:p>
            <a:r>
              <a:rPr lang="ja-JP" altLang="en-US" sz="2800" dirty="0" smtClean="0"/>
              <a:t>株式会社アガルート（東京</a:t>
            </a:r>
            <a:r>
              <a:rPr lang="en-US" altLang="ja-JP" sz="2800" dirty="0" smtClean="0"/>
              <a:t>or</a:t>
            </a:r>
            <a:r>
              <a:rPr lang="ja-JP" altLang="en-US" sz="2800" dirty="0" smtClean="0"/>
              <a:t>大阪</a:t>
            </a:r>
            <a:r>
              <a:rPr lang="en-US" altLang="ja-JP" sz="2800" dirty="0" smtClean="0"/>
              <a:t>2021/5</a:t>
            </a:r>
            <a:r>
              <a:rPr lang="ja-JP" altLang="en-US" sz="2800" dirty="0" smtClean="0"/>
              <a:t>月）</a:t>
            </a:r>
            <a:endParaRPr kumimoji="1" lang="ja-JP" altLang="en-US" sz="2800" dirty="0"/>
          </a:p>
        </p:txBody>
      </p:sp>
    </p:spTree>
    <p:extLst>
      <p:ext uri="{BB962C8B-B14F-4D97-AF65-F5344CB8AC3E}">
        <p14:creationId xmlns:p14="http://schemas.microsoft.com/office/powerpoint/2010/main" val="88521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5496" y="44624"/>
            <a:ext cx="8324715" cy="584775"/>
          </a:xfrm>
          <a:prstGeom prst="rect">
            <a:avLst/>
          </a:prstGeom>
          <a:noFill/>
        </p:spPr>
        <p:txBody>
          <a:bodyPr wrap="none" rtlCol="0">
            <a:spAutoFit/>
          </a:bodyPr>
          <a:lstStyle/>
          <a:p>
            <a:r>
              <a:rPr lang="ja-JP" altLang="en-US" sz="3200" dirty="0"/>
              <a:t>一般社団</a:t>
            </a:r>
            <a:r>
              <a:rPr lang="ja-JP" altLang="en-US" sz="3200" dirty="0" smtClean="0"/>
              <a:t>法人　日本気象予報士会　求人実績</a:t>
            </a:r>
            <a:r>
              <a:rPr lang="en-US" altLang="ja-JP" sz="3200" dirty="0" smtClean="0"/>
              <a:t>2</a:t>
            </a:r>
            <a:endParaRPr kumimoji="1" lang="ja-JP" altLang="en-US" sz="3200" dirty="0"/>
          </a:p>
        </p:txBody>
      </p:sp>
      <p:sp>
        <p:nvSpPr>
          <p:cNvPr id="5" name="テキスト ボックス 4"/>
          <p:cNvSpPr txBox="1"/>
          <p:nvPr/>
        </p:nvSpPr>
        <p:spPr>
          <a:xfrm>
            <a:off x="107504" y="620688"/>
            <a:ext cx="7055136" cy="523220"/>
          </a:xfrm>
          <a:prstGeom prst="rect">
            <a:avLst/>
          </a:prstGeom>
          <a:noFill/>
        </p:spPr>
        <p:txBody>
          <a:bodyPr wrap="none" rtlCol="0">
            <a:spAutoFit/>
          </a:bodyPr>
          <a:lstStyle/>
          <a:p>
            <a:r>
              <a:rPr kumimoji="1" lang="ja-JP" altLang="en-US" sz="2800" dirty="0" smtClean="0"/>
              <a:t>気象予報</a:t>
            </a:r>
            <a:r>
              <a:rPr kumimoji="1" lang="ja-JP" altLang="en-US" sz="2800" dirty="0" smtClean="0"/>
              <a:t>業務、気象解説</a:t>
            </a:r>
            <a:r>
              <a:rPr kumimoji="1" lang="ja-JP" altLang="en-US" sz="2800" dirty="0" smtClean="0"/>
              <a:t>業務　（海上予報も）</a:t>
            </a:r>
            <a:endParaRPr kumimoji="1" lang="ja-JP" altLang="en-US" sz="2800" dirty="0"/>
          </a:p>
        </p:txBody>
      </p:sp>
      <p:sp>
        <p:nvSpPr>
          <p:cNvPr id="6" name="テキスト ボックス 5"/>
          <p:cNvSpPr txBox="1"/>
          <p:nvPr/>
        </p:nvSpPr>
        <p:spPr>
          <a:xfrm>
            <a:off x="107504" y="1168181"/>
            <a:ext cx="5312673" cy="523220"/>
          </a:xfrm>
          <a:prstGeom prst="rect">
            <a:avLst/>
          </a:prstGeom>
          <a:noFill/>
        </p:spPr>
        <p:txBody>
          <a:bodyPr wrap="none" rtlCol="0">
            <a:spAutoFit/>
          </a:bodyPr>
          <a:lstStyle/>
          <a:p>
            <a:r>
              <a:rPr lang="ja-JP" altLang="en-US" sz="2800" dirty="0"/>
              <a:t>気象予報</a:t>
            </a:r>
            <a:r>
              <a:rPr lang="ja-JP" altLang="en-US" sz="2800" dirty="0" smtClean="0"/>
              <a:t>業務　</a:t>
            </a:r>
            <a:r>
              <a:rPr lang="en-US" altLang="ja-JP" sz="2800" dirty="0" smtClean="0"/>
              <a:t>+</a:t>
            </a:r>
            <a:r>
              <a:rPr lang="ja-JP" altLang="en-US" sz="2800" dirty="0" smtClean="0"/>
              <a:t>　営業、企画など</a:t>
            </a:r>
            <a:endParaRPr kumimoji="1" lang="ja-JP" altLang="en-US" sz="2800" dirty="0"/>
          </a:p>
        </p:txBody>
      </p:sp>
      <p:sp>
        <p:nvSpPr>
          <p:cNvPr id="7" name="テキスト ボックス 6"/>
          <p:cNvSpPr txBox="1"/>
          <p:nvPr/>
        </p:nvSpPr>
        <p:spPr>
          <a:xfrm>
            <a:off x="107504" y="1715674"/>
            <a:ext cx="8590813" cy="523220"/>
          </a:xfrm>
          <a:prstGeom prst="rect">
            <a:avLst/>
          </a:prstGeom>
          <a:noFill/>
        </p:spPr>
        <p:txBody>
          <a:bodyPr wrap="none" rtlCol="0">
            <a:spAutoFit/>
          </a:bodyPr>
          <a:lstStyle/>
          <a:p>
            <a:r>
              <a:rPr lang="ja-JP" altLang="en-US" sz="2800" dirty="0" smtClean="0"/>
              <a:t>キャスター（テレビ、ラジオ</a:t>
            </a:r>
            <a:r>
              <a:rPr lang="ja-JP" altLang="en-US" sz="2800" dirty="0"/>
              <a:t>）出演、放送局向け</a:t>
            </a:r>
            <a:r>
              <a:rPr lang="ja-JP" altLang="en-US" sz="2800" dirty="0" smtClean="0"/>
              <a:t>原稿・作図</a:t>
            </a:r>
            <a:endParaRPr lang="ja-JP" altLang="en-US" sz="2800" dirty="0"/>
          </a:p>
        </p:txBody>
      </p:sp>
      <p:sp>
        <p:nvSpPr>
          <p:cNvPr id="9" name="テキスト ボックス 8"/>
          <p:cNvSpPr txBox="1"/>
          <p:nvPr/>
        </p:nvSpPr>
        <p:spPr>
          <a:xfrm>
            <a:off x="107504" y="2263167"/>
            <a:ext cx="9036448" cy="523220"/>
          </a:xfrm>
          <a:prstGeom prst="rect">
            <a:avLst/>
          </a:prstGeom>
          <a:noFill/>
        </p:spPr>
        <p:txBody>
          <a:bodyPr wrap="none" rtlCol="0">
            <a:spAutoFit/>
          </a:bodyPr>
          <a:lstStyle/>
          <a:p>
            <a:r>
              <a:rPr lang="ja-JP" altLang="en-US" sz="2800" dirty="0" smtClean="0"/>
              <a:t>特定</a:t>
            </a:r>
            <a:r>
              <a:rPr lang="ja-JP" altLang="en-US" sz="2800" dirty="0" smtClean="0"/>
              <a:t>ユーザー（民間会社・官公庁）向け</a:t>
            </a:r>
            <a:r>
              <a:rPr lang="ja-JP" altLang="en-US" sz="2800" dirty="0" smtClean="0"/>
              <a:t>予報業務</a:t>
            </a:r>
            <a:r>
              <a:rPr lang="ja-JP" altLang="en-US" sz="2800" dirty="0" smtClean="0"/>
              <a:t>、コンサル</a:t>
            </a:r>
            <a:endParaRPr kumimoji="1" lang="ja-JP" altLang="en-US" sz="2800" dirty="0"/>
          </a:p>
        </p:txBody>
      </p:sp>
      <p:sp>
        <p:nvSpPr>
          <p:cNvPr id="10" name="テキスト ボックス 9"/>
          <p:cNvSpPr txBox="1"/>
          <p:nvPr/>
        </p:nvSpPr>
        <p:spPr>
          <a:xfrm>
            <a:off x="107504" y="2780928"/>
            <a:ext cx="7672293" cy="523220"/>
          </a:xfrm>
          <a:prstGeom prst="rect">
            <a:avLst/>
          </a:prstGeom>
          <a:noFill/>
        </p:spPr>
        <p:txBody>
          <a:bodyPr wrap="none" rtlCol="0">
            <a:spAutoFit/>
          </a:bodyPr>
          <a:lstStyle/>
          <a:p>
            <a:r>
              <a:rPr kumimoji="1" lang="ja-JP" altLang="en-US" sz="2800" dirty="0" smtClean="0"/>
              <a:t>気象・海象データ</a:t>
            </a:r>
            <a:r>
              <a:rPr kumimoji="1" lang="ja-JP" altLang="en-US" sz="2800" dirty="0" smtClean="0"/>
              <a:t>分析・評価・整理、顧客への提供</a:t>
            </a:r>
            <a:endParaRPr kumimoji="1" lang="ja-JP" altLang="en-US" sz="2800" dirty="0"/>
          </a:p>
        </p:txBody>
      </p:sp>
      <p:sp>
        <p:nvSpPr>
          <p:cNvPr id="11" name="テキスト ボックス 10"/>
          <p:cNvSpPr txBox="1"/>
          <p:nvPr/>
        </p:nvSpPr>
        <p:spPr>
          <a:xfrm>
            <a:off x="107504" y="3356992"/>
            <a:ext cx="8553945" cy="954107"/>
          </a:xfrm>
          <a:prstGeom prst="rect">
            <a:avLst/>
          </a:prstGeom>
          <a:noFill/>
        </p:spPr>
        <p:txBody>
          <a:bodyPr wrap="none" rtlCol="0">
            <a:spAutoFit/>
          </a:bodyPr>
          <a:lstStyle/>
          <a:p>
            <a:r>
              <a:rPr lang="en-US" altLang="ja-JP" sz="2800" dirty="0" smtClean="0">
                <a:solidFill>
                  <a:srgbClr val="00B050"/>
                </a:solidFill>
              </a:rPr>
              <a:t>【</a:t>
            </a:r>
            <a:r>
              <a:rPr lang="ja-JP" altLang="en-US" sz="2800" dirty="0" smtClean="0">
                <a:solidFill>
                  <a:srgbClr val="00B050"/>
                </a:solidFill>
              </a:rPr>
              <a:t>新</a:t>
            </a:r>
            <a:r>
              <a:rPr lang="en-US" altLang="ja-JP" sz="2800" dirty="0" smtClean="0">
                <a:solidFill>
                  <a:srgbClr val="00B050"/>
                </a:solidFill>
              </a:rPr>
              <a:t>】WEB</a:t>
            </a:r>
            <a:r>
              <a:rPr lang="ja-JP" altLang="en-US" sz="2800" dirty="0" smtClean="0">
                <a:solidFill>
                  <a:srgbClr val="00B050"/>
                </a:solidFill>
              </a:rPr>
              <a:t>作成、</a:t>
            </a:r>
            <a:r>
              <a:rPr lang="en-US" altLang="ja-JP" sz="2800" dirty="0" smtClean="0">
                <a:solidFill>
                  <a:srgbClr val="00B050"/>
                </a:solidFill>
              </a:rPr>
              <a:t>SNS</a:t>
            </a:r>
            <a:r>
              <a:rPr lang="ja-JP" altLang="en-US" sz="2800" dirty="0" smtClean="0">
                <a:solidFill>
                  <a:srgbClr val="00B050"/>
                </a:solidFill>
              </a:rPr>
              <a:t>発信</a:t>
            </a:r>
            <a:r>
              <a:rPr lang="ja-JP" altLang="en-US" sz="2800" dirty="0" smtClean="0">
                <a:solidFill>
                  <a:srgbClr val="00B050"/>
                </a:solidFill>
              </a:rPr>
              <a:t>、</a:t>
            </a:r>
            <a:endParaRPr lang="en-US" altLang="ja-JP" sz="2800" dirty="0" smtClean="0">
              <a:solidFill>
                <a:srgbClr val="00B050"/>
              </a:solidFill>
            </a:endParaRPr>
          </a:p>
          <a:p>
            <a:r>
              <a:rPr lang="ja-JP" altLang="en-US" sz="2800" dirty="0">
                <a:solidFill>
                  <a:srgbClr val="00B050"/>
                </a:solidFill>
              </a:rPr>
              <a:t>　</a:t>
            </a:r>
            <a:r>
              <a:rPr lang="ja-JP" altLang="en-US" sz="2800" dirty="0" smtClean="0">
                <a:solidFill>
                  <a:srgbClr val="00B050"/>
                </a:solidFill>
              </a:rPr>
              <a:t>　　</a:t>
            </a:r>
            <a:r>
              <a:rPr lang="ja-JP" altLang="en-US" sz="2800" dirty="0" smtClean="0">
                <a:solidFill>
                  <a:srgbClr val="00B050"/>
                </a:solidFill>
              </a:rPr>
              <a:t>気象予報士資格講座のテキスト</a:t>
            </a:r>
            <a:r>
              <a:rPr lang="ja-JP" altLang="en-US" sz="2800" dirty="0" smtClean="0">
                <a:solidFill>
                  <a:srgbClr val="00B050"/>
                </a:solidFill>
              </a:rPr>
              <a:t>作成、</a:t>
            </a:r>
            <a:r>
              <a:rPr lang="ja-JP" altLang="en-US" sz="2800" dirty="0" smtClean="0">
                <a:solidFill>
                  <a:srgbClr val="00B050"/>
                </a:solidFill>
              </a:rPr>
              <a:t>リモート講義</a:t>
            </a:r>
            <a:endParaRPr kumimoji="1" lang="ja-JP" altLang="en-US" sz="2800" dirty="0">
              <a:solidFill>
                <a:srgbClr val="00B050"/>
              </a:solidFill>
            </a:endParaRPr>
          </a:p>
        </p:txBody>
      </p:sp>
      <p:sp>
        <p:nvSpPr>
          <p:cNvPr id="17" name="テキスト ボックス 16"/>
          <p:cNvSpPr txBox="1"/>
          <p:nvPr/>
        </p:nvSpPr>
        <p:spPr>
          <a:xfrm>
            <a:off x="179512" y="4941168"/>
            <a:ext cx="8823249" cy="584775"/>
          </a:xfrm>
          <a:prstGeom prst="rect">
            <a:avLst/>
          </a:prstGeom>
          <a:solidFill>
            <a:schemeClr val="tx1"/>
          </a:solidFill>
        </p:spPr>
        <p:txBody>
          <a:bodyPr wrap="none" rtlCol="0">
            <a:spAutoFit/>
          </a:bodyPr>
          <a:lstStyle/>
          <a:p>
            <a:r>
              <a:rPr lang="ja-JP" altLang="en-US" sz="3200" dirty="0">
                <a:solidFill>
                  <a:schemeClr val="accent6">
                    <a:lumMod val="40000"/>
                    <a:lumOff val="60000"/>
                  </a:schemeClr>
                </a:solidFill>
              </a:rPr>
              <a:t>気象</a:t>
            </a:r>
            <a:r>
              <a:rPr lang="ja-JP" altLang="en-US" sz="3200" dirty="0" smtClean="0">
                <a:solidFill>
                  <a:schemeClr val="accent6">
                    <a:lumMod val="40000"/>
                    <a:lumOff val="60000"/>
                  </a:schemeClr>
                </a:solidFill>
              </a:rPr>
              <a:t>観測・予報については、休出・夜勤アリが基本</a:t>
            </a:r>
            <a:endParaRPr kumimoji="1" lang="ja-JP" altLang="en-US" sz="3200" dirty="0">
              <a:solidFill>
                <a:schemeClr val="accent6">
                  <a:lumMod val="40000"/>
                  <a:lumOff val="60000"/>
                </a:schemeClr>
              </a:solidFill>
            </a:endParaRPr>
          </a:p>
        </p:txBody>
      </p:sp>
      <p:sp>
        <p:nvSpPr>
          <p:cNvPr id="16" name="テキスト ボックス 15"/>
          <p:cNvSpPr txBox="1"/>
          <p:nvPr/>
        </p:nvSpPr>
        <p:spPr>
          <a:xfrm>
            <a:off x="179512" y="5580529"/>
            <a:ext cx="8587607" cy="584775"/>
          </a:xfrm>
          <a:prstGeom prst="rect">
            <a:avLst/>
          </a:prstGeom>
          <a:solidFill>
            <a:schemeClr val="tx1"/>
          </a:solidFill>
        </p:spPr>
        <p:txBody>
          <a:bodyPr wrap="none" rtlCol="0">
            <a:spAutoFit/>
          </a:bodyPr>
          <a:lstStyle/>
          <a:p>
            <a:r>
              <a:rPr lang="ja-JP" altLang="en-US" sz="3200" dirty="0" smtClean="0">
                <a:solidFill>
                  <a:schemeClr val="accent5">
                    <a:lumMod val="40000"/>
                    <a:lumOff val="60000"/>
                  </a:schemeClr>
                </a:solidFill>
              </a:rPr>
              <a:t>天気図ｱﾚﾝｼﾞ作画や原稿作成、ﾒﾃﾞｨｱ出演</a:t>
            </a:r>
            <a:r>
              <a:rPr lang="ja-JP" altLang="en-US" sz="3200" dirty="0">
                <a:solidFill>
                  <a:schemeClr val="accent5">
                    <a:lumMod val="40000"/>
                    <a:lumOff val="60000"/>
                  </a:schemeClr>
                </a:solidFill>
              </a:rPr>
              <a:t>も</a:t>
            </a:r>
            <a:r>
              <a:rPr lang="ja-JP" altLang="en-US" sz="3200" dirty="0" smtClean="0">
                <a:solidFill>
                  <a:schemeClr val="accent5">
                    <a:lumMod val="40000"/>
                    <a:lumOff val="60000"/>
                  </a:schemeClr>
                </a:solidFill>
              </a:rPr>
              <a:t>継続</a:t>
            </a:r>
            <a:endParaRPr lang="en-US" altLang="ja-JP" sz="3200" dirty="0" smtClean="0">
              <a:solidFill>
                <a:schemeClr val="accent5">
                  <a:lumMod val="40000"/>
                  <a:lumOff val="60000"/>
                </a:schemeClr>
              </a:solidFill>
            </a:endParaRPr>
          </a:p>
        </p:txBody>
      </p:sp>
      <p:sp>
        <p:nvSpPr>
          <p:cNvPr id="18" name="テキスト ボックス 17"/>
          <p:cNvSpPr txBox="1"/>
          <p:nvPr/>
        </p:nvSpPr>
        <p:spPr>
          <a:xfrm>
            <a:off x="179512" y="6228601"/>
            <a:ext cx="8579593" cy="584775"/>
          </a:xfrm>
          <a:prstGeom prst="rect">
            <a:avLst/>
          </a:prstGeom>
          <a:solidFill>
            <a:schemeClr val="tx1"/>
          </a:solidFill>
        </p:spPr>
        <p:txBody>
          <a:bodyPr wrap="none" rtlCol="0">
            <a:spAutoFit/>
          </a:bodyPr>
          <a:lstStyle/>
          <a:p>
            <a:r>
              <a:rPr lang="ja-JP" altLang="en-US" sz="3200" dirty="0" smtClean="0">
                <a:solidFill>
                  <a:srgbClr val="92D050"/>
                </a:solidFill>
              </a:rPr>
              <a:t>待遇は　契約社員、正社員（試用期間ｱﾘ）が混在</a:t>
            </a:r>
            <a:endParaRPr lang="en-US" altLang="ja-JP" sz="3200" dirty="0" smtClean="0">
              <a:solidFill>
                <a:srgbClr val="92D050"/>
              </a:solidFill>
            </a:endParaRPr>
          </a:p>
        </p:txBody>
      </p:sp>
      <p:sp>
        <p:nvSpPr>
          <p:cNvPr id="13" name="テキスト ボックス 12"/>
          <p:cNvSpPr txBox="1"/>
          <p:nvPr/>
        </p:nvSpPr>
        <p:spPr>
          <a:xfrm>
            <a:off x="179512" y="4221088"/>
            <a:ext cx="8871339" cy="584775"/>
          </a:xfrm>
          <a:prstGeom prst="rect">
            <a:avLst/>
          </a:prstGeom>
          <a:solidFill>
            <a:schemeClr val="tx1"/>
          </a:solidFill>
        </p:spPr>
        <p:txBody>
          <a:bodyPr wrap="none" rtlCol="0">
            <a:spAutoFit/>
          </a:bodyPr>
          <a:lstStyle/>
          <a:p>
            <a:r>
              <a:rPr lang="ja-JP" altLang="en-US" sz="3200" dirty="0" smtClean="0">
                <a:solidFill>
                  <a:srgbClr val="FFFF00"/>
                </a:solidFill>
              </a:rPr>
              <a:t>リモートワークや</a:t>
            </a:r>
            <a:r>
              <a:rPr lang="en-US" altLang="ja-JP" sz="3200" dirty="0" smtClean="0">
                <a:solidFill>
                  <a:srgbClr val="FFFF00"/>
                </a:solidFill>
              </a:rPr>
              <a:t>SNS</a:t>
            </a:r>
            <a:r>
              <a:rPr lang="ja-JP" altLang="en-US" sz="3200" dirty="0" smtClean="0">
                <a:solidFill>
                  <a:srgbClr val="FFFF00"/>
                </a:solidFill>
              </a:rPr>
              <a:t>発信業務は</a:t>
            </a:r>
            <a:r>
              <a:rPr lang="en-US" altLang="ja-JP" sz="3200" dirty="0" smtClean="0">
                <a:solidFill>
                  <a:srgbClr val="FFFF00"/>
                </a:solidFill>
              </a:rPr>
              <a:t>2019</a:t>
            </a:r>
            <a:r>
              <a:rPr lang="ja-JP" altLang="en-US" sz="3200" dirty="0" smtClean="0">
                <a:solidFill>
                  <a:srgbClr val="FFFF00"/>
                </a:solidFill>
              </a:rPr>
              <a:t>後半より出現</a:t>
            </a:r>
            <a:endParaRPr lang="en-US" altLang="ja-JP" sz="3200" dirty="0" smtClean="0">
              <a:solidFill>
                <a:srgbClr val="FFFF00"/>
              </a:solidFill>
            </a:endParaRPr>
          </a:p>
        </p:txBody>
      </p:sp>
    </p:spTree>
    <p:extLst>
      <p:ext uri="{BB962C8B-B14F-4D97-AF65-F5344CB8AC3E}">
        <p14:creationId xmlns:p14="http://schemas.microsoft.com/office/powerpoint/2010/main" val="410190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8"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5496" y="44624"/>
            <a:ext cx="8324715" cy="584775"/>
          </a:xfrm>
          <a:prstGeom prst="rect">
            <a:avLst/>
          </a:prstGeom>
          <a:noFill/>
        </p:spPr>
        <p:txBody>
          <a:bodyPr wrap="none" rtlCol="0">
            <a:spAutoFit/>
          </a:bodyPr>
          <a:lstStyle/>
          <a:p>
            <a:r>
              <a:rPr lang="ja-JP" altLang="en-US" sz="3200" dirty="0"/>
              <a:t>一般社団</a:t>
            </a:r>
            <a:r>
              <a:rPr lang="ja-JP" altLang="en-US" sz="3200" dirty="0" smtClean="0"/>
              <a:t>法人　日本気象予報士会　求人実績</a:t>
            </a:r>
            <a:r>
              <a:rPr lang="en-US" altLang="ja-JP" sz="3200" dirty="0" smtClean="0"/>
              <a:t>3</a:t>
            </a:r>
            <a:endParaRPr kumimoji="1" lang="ja-JP" altLang="en-US" sz="3200" dirty="0"/>
          </a:p>
        </p:txBody>
      </p:sp>
      <p:sp>
        <p:nvSpPr>
          <p:cNvPr id="5" name="テキスト ボックス 4"/>
          <p:cNvSpPr txBox="1"/>
          <p:nvPr/>
        </p:nvSpPr>
        <p:spPr>
          <a:xfrm>
            <a:off x="179512" y="673532"/>
            <a:ext cx="1261884" cy="523220"/>
          </a:xfrm>
          <a:prstGeom prst="rect">
            <a:avLst/>
          </a:prstGeom>
          <a:noFill/>
        </p:spPr>
        <p:txBody>
          <a:bodyPr wrap="none" rtlCol="0">
            <a:spAutoFit/>
          </a:bodyPr>
          <a:lstStyle/>
          <a:p>
            <a:r>
              <a:rPr kumimoji="1" lang="en-US" altLang="ja-JP" sz="2800" dirty="0" smtClean="0"/>
              <a:t>&lt;</a:t>
            </a:r>
            <a:r>
              <a:rPr kumimoji="1" lang="ja-JP" altLang="en-US" sz="2800" dirty="0" smtClean="0"/>
              <a:t>条件</a:t>
            </a:r>
            <a:r>
              <a:rPr kumimoji="1" lang="en-US" altLang="ja-JP" sz="2800" dirty="0" smtClean="0"/>
              <a:t>&gt;</a:t>
            </a:r>
            <a:endParaRPr kumimoji="1" lang="ja-JP" altLang="en-US" sz="2800" dirty="0"/>
          </a:p>
        </p:txBody>
      </p:sp>
      <p:sp>
        <p:nvSpPr>
          <p:cNvPr id="6" name="テキスト ボックス 5"/>
          <p:cNvSpPr txBox="1"/>
          <p:nvPr/>
        </p:nvSpPr>
        <p:spPr>
          <a:xfrm>
            <a:off x="179512" y="1143500"/>
            <a:ext cx="5057795" cy="523220"/>
          </a:xfrm>
          <a:prstGeom prst="rect">
            <a:avLst/>
          </a:prstGeom>
          <a:noFill/>
        </p:spPr>
        <p:txBody>
          <a:bodyPr wrap="none" rtlCol="0">
            <a:spAutoFit/>
          </a:bodyPr>
          <a:lstStyle/>
          <a:p>
            <a:r>
              <a:rPr kumimoji="1" lang="ja-JP" altLang="en-US" sz="2800" dirty="0" smtClean="0"/>
              <a:t>気象予報士の資格</a:t>
            </a:r>
            <a:r>
              <a:rPr lang="ja-JP" altLang="en-US" sz="2800" dirty="0"/>
              <a:t>　</a:t>
            </a:r>
            <a:r>
              <a:rPr lang="en-US" altLang="ja-JP" sz="2800" dirty="0"/>
              <a:t>6</a:t>
            </a:r>
            <a:r>
              <a:rPr lang="ja-JP" altLang="en-US" sz="2800" dirty="0" smtClean="0"/>
              <a:t>件</a:t>
            </a:r>
            <a:r>
              <a:rPr lang="en-US" altLang="ja-JP" sz="2800" dirty="0" smtClean="0"/>
              <a:t>/</a:t>
            </a:r>
            <a:r>
              <a:rPr lang="ja-JP" altLang="en-US" sz="2800" dirty="0" smtClean="0"/>
              <a:t>全</a:t>
            </a:r>
            <a:r>
              <a:rPr lang="en-US" altLang="ja-JP" sz="2800" dirty="0"/>
              <a:t>9</a:t>
            </a:r>
            <a:r>
              <a:rPr lang="ja-JP" altLang="en-US" sz="2800" dirty="0" smtClean="0"/>
              <a:t>件</a:t>
            </a:r>
            <a:endParaRPr kumimoji="1" lang="ja-JP" altLang="en-US" sz="2800" dirty="0"/>
          </a:p>
        </p:txBody>
      </p:sp>
      <p:sp>
        <p:nvSpPr>
          <p:cNvPr id="7" name="テキスト ボックス 6"/>
          <p:cNvSpPr txBox="1"/>
          <p:nvPr/>
        </p:nvSpPr>
        <p:spPr>
          <a:xfrm>
            <a:off x="179512" y="1628800"/>
            <a:ext cx="7550465" cy="523220"/>
          </a:xfrm>
          <a:prstGeom prst="rect">
            <a:avLst/>
          </a:prstGeom>
          <a:noFill/>
        </p:spPr>
        <p:txBody>
          <a:bodyPr wrap="none" rtlCol="0">
            <a:spAutoFit/>
          </a:bodyPr>
          <a:lstStyle/>
          <a:p>
            <a:r>
              <a:rPr kumimoji="1" lang="ja-JP" altLang="en-US" sz="2800" dirty="0" smtClean="0"/>
              <a:t>基本</a:t>
            </a:r>
            <a:r>
              <a:rPr kumimoji="1" lang="en-US" altLang="ja-JP" sz="2800" dirty="0" smtClean="0"/>
              <a:t>PC</a:t>
            </a:r>
            <a:r>
              <a:rPr kumimoji="1" lang="ja-JP" altLang="en-US" sz="2800" dirty="0" smtClean="0"/>
              <a:t>スキル（文書・表計算）</a:t>
            </a:r>
            <a:r>
              <a:rPr lang="ja-JP" altLang="en-US" sz="2800" dirty="0" smtClean="0"/>
              <a:t>、プログラミングも。</a:t>
            </a:r>
            <a:endParaRPr kumimoji="1" lang="ja-JP" altLang="en-US" sz="2800" dirty="0"/>
          </a:p>
        </p:txBody>
      </p:sp>
      <p:sp>
        <p:nvSpPr>
          <p:cNvPr id="8" name="テキスト ボックス 7"/>
          <p:cNvSpPr txBox="1"/>
          <p:nvPr/>
        </p:nvSpPr>
        <p:spPr>
          <a:xfrm>
            <a:off x="179512" y="2175247"/>
            <a:ext cx="8856984" cy="461665"/>
          </a:xfrm>
          <a:prstGeom prst="rect">
            <a:avLst/>
          </a:prstGeom>
          <a:noFill/>
        </p:spPr>
        <p:txBody>
          <a:bodyPr wrap="square" rtlCol="0">
            <a:spAutoFit/>
          </a:bodyPr>
          <a:lstStyle/>
          <a:p>
            <a:r>
              <a:rPr lang="ja-JP" altLang="en-US" sz="2400" dirty="0" smtClean="0"/>
              <a:t>かつて普通</a:t>
            </a:r>
            <a:r>
              <a:rPr lang="ja-JP" altLang="en-US" sz="2400" dirty="0"/>
              <a:t>免許（</a:t>
            </a:r>
            <a:r>
              <a:rPr lang="en-US" altLang="ja-JP" sz="2400" dirty="0"/>
              <a:t>AT</a:t>
            </a:r>
            <a:r>
              <a:rPr lang="ja-JP" altLang="en-US" sz="2400" dirty="0"/>
              <a:t>限定で</a:t>
            </a:r>
            <a:r>
              <a:rPr lang="en-US" altLang="ja-JP" sz="2400" dirty="0"/>
              <a:t>OK</a:t>
            </a:r>
            <a:r>
              <a:rPr lang="ja-JP" altLang="en-US" sz="2400" dirty="0" smtClean="0"/>
              <a:t>）</a:t>
            </a:r>
            <a:r>
              <a:rPr lang="ja-JP" altLang="en-US" sz="2400" dirty="0" smtClean="0"/>
              <a:t>の</a:t>
            </a:r>
            <a:r>
              <a:rPr lang="ja-JP" altLang="en-US" sz="2400" dirty="0" smtClean="0"/>
              <a:t>取得も散見された</a:t>
            </a:r>
            <a:r>
              <a:rPr lang="ja-JP" altLang="en-US" sz="2400" dirty="0" smtClean="0"/>
              <a:t>が近年は減少</a:t>
            </a:r>
            <a:endParaRPr kumimoji="1" lang="ja-JP" altLang="en-US" sz="2400" dirty="0"/>
          </a:p>
        </p:txBody>
      </p:sp>
      <p:sp>
        <p:nvSpPr>
          <p:cNvPr id="9" name="テキスト ボックス 8"/>
          <p:cNvSpPr txBox="1"/>
          <p:nvPr/>
        </p:nvSpPr>
        <p:spPr>
          <a:xfrm>
            <a:off x="179512" y="2708920"/>
            <a:ext cx="9156674" cy="954107"/>
          </a:xfrm>
          <a:prstGeom prst="rect">
            <a:avLst/>
          </a:prstGeom>
          <a:noFill/>
        </p:spPr>
        <p:txBody>
          <a:bodyPr wrap="none" rtlCol="0">
            <a:spAutoFit/>
          </a:bodyPr>
          <a:lstStyle/>
          <a:p>
            <a:r>
              <a:rPr lang="en-US" altLang="ja-JP" sz="2800" dirty="0"/>
              <a:t>2018</a:t>
            </a:r>
            <a:r>
              <a:rPr kumimoji="1" lang="ja-JP" altLang="en-US" sz="2800" dirty="0" err="1" smtClean="0"/>
              <a:t>まで</a:t>
            </a:r>
            <a:r>
              <a:rPr kumimoji="1" lang="ja-JP" altLang="en-US" sz="2800" dirty="0" smtClean="0"/>
              <a:t>新卒・大卒が基本　⇒　</a:t>
            </a:r>
            <a:r>
              <a:rPr kumimoji="1" lang="en-US" altLang="ja-JP" sz="2800" dirty="0" smtClean="0"/>
              <a:t>2019</a:t>
            </a:r>
            <a:r>
              <a:rPr kumimoji="1" lang="ja-JP" altLang="en-US" sz="2800" dirty="0" smtClean="0"/>
              <a:t>時点でほぼ制限解除</a:t>
            </a:r>
            <a:endParaRPr kumimoji="1" lang="en-US" altLang="ja-JP" sz="2800" dirty="0" smtClean="0"/>
          </a:p>
          <a:p>
            <a:r>
              <a:rPr kumimoji="1" lang="ja-JP" altLang="en-US" sz="2800" dirty="0" smtClean="0"/>
              <a:t>実務経験優遇が目立つが、新規人材歓迎が目立ってきた。</a:t>
            </a:r>
            <a:endParaRPr kumimoji="1" lang="ja-JP" altLang="en-US" sz="2800" dirty="0"/>
          </a:p>
        </p:txBody>
      </p:sp>
      <p:sp>
        <p:nvSpPr>
          <p:cNvPr id="11" name="テキスト ボックス 10"/>
          <p:cNvSpPr txBox="1"/>
          <p:nvPr/>
        </p:nvSpPr>
        <p:spPr>
          <a:xfrm>
            <a:off x="179512" y="3645024"/>
            <a:ext cx="8807219" cy="523220"/>
          </a:xfrm>
          <a:prstGeom prst="rect">
            <a:avLst/>
          </a:prstGeom>
          <a:noFill/>
        </p:spPr>
        <p:txBody>
          <a:bodyPr wrap="none" rtlCol="0">
            <a:spAutoFit/>
          </a:bodyPr>
          <a:lstStyle/>
          <a:p>
            <a:r>
              <a:rPr lang="ja-JP" altLang="en-US" sz="2800" dirty="0" smtClean="0"/>
              <a:t>待遇の表記：</a:t>
            </a:r>
            <a:r>
              <a:rPr lang="en-US" altLang="ja-JP" sz="2800" dirty="0" smtClean="0"/>
              <a:t>21.5</a:t>
            </a:r>
            <a:r>
              <a:rPr lang="ja-JP" altLang="en-US" sz="2800" dirty="0" smtClean="0"/>
              <a:t>～</a:t>
            </a:r>
            <a:r>
              <a:rPr lang="en-US" altLang="ja-JP" sz="2800" dirty="0"/>
              <a:t>30</a:t>
            </a:r>
            <a:r>
              <a:rPr lang="ja-JP" altLang="en-US" sz="2800" dirty="0" smtClean="0"/>
              <a:t>万円</a:t>
            </a:r>
            <a:r>
              <a:rPr lang="en-US" altLang="ja-JP" sz="2800" dirty="0" smtClean="0"/>
              <a:t>/</a:t>
            </a:r>
            <a:r>
              <a:rPr lang="ja-JP" altLang="en-US" sz="2800" dirty="0" smtClean="0"/>
              <a:t>月、年収</a:t>
            </a:r>
            <a:r>
              <a:rPr lang="en-US" altLang="ja-JP" sz="2800" dirty="0" smtClean="0"/>
              <a:t>400</a:t>
            </a:r>
            <a:r>
              <a:rPr lang="ja-JP" altLang="en-US" sz="2800" dirty="0" smtClean="0"/>
              <a:t>万～</a:t>
            </a:r>
            <a:r>
              <a:rPr lang="ja-JP" altLang="en-US" sz="2800" dirty="0" smtClean="0"/>
              <a:t>、時給制も。</a:t>
            </a:r>
            <a:endParaRPr kumimoji="1" lang="ja-JP" altLang="en-US" sz="2800" dirty="0"/>
          </a:p>
        </p:txBody>
      </p:sp>
      <p:sp>
        <p:nvSpPr>
          <p:cNvPr id="17" name="テキスト ボックス 16"/>
          <p:cNvSpPr txBox="1"/>
          <p:nvPr/>
        </p:nvSpPr>
        <p:spPr>
          <a:xfrm>
            <a:off x="179512" y="4293096"/>
            <a:ext cx="5109091" cy="584775"/>
          </a:xfrm>
          <a:prstGeom prst="rect">
            <a:avLst/>
          </a:prstGeom>
          <a:solidFill>
            <a:schemeClr val="tx1"/>
          </a:solidFill>
        </p:spPr>
        <p:txBody>
          <a:bodyPr wrap="none" rtlCol="0">
            <a:spAutoFit/>
          </a:bodyPr>
          <a:lstStyle/>
          <a:p>
            <a:r>
              <a:rPr lang="ja-JP" altLang="en-US" sz="3200" dirty="0">
                <a:solidFill>
                  <a:srgbClr val="66FFCC"/>
                </a:solidFill>
              </a:rPr>
              <a:t>気象</a:t>
            </a:r>
            <a:r>
              <a:rPr lang="ja-JP" altLang="en-US" sz="3200" dirty="0" smtClean="0">
                <a:solidFill>
                  <a:srgbClr val="66FFCC"/>
                </a:solidFill>
              </a:rPr>
              <a:t>予報士</a:t>
            </a:r>
            <a:r>
              <a:rPr lang="ja-JP" altLang="en-US" sz="3200" dirty="0">
                <a:solidFill>
                  <a:srgbClr val="66FFCC"/>
                </a:solidFill>
              </a:rPr>
              <a:t>資格</a:t>
            </a:r>
            <a:r>
              <a:rPr lang="ja-JP" altLang="en-US" sz="3200" dirty="0" smtClean="0">
                <a:solidFill>
                  <a:srgbClr val="66FFCC"/>
                </a:solidFill>
              </a:rPr>
              <a:t>は断然有利</a:t>
            </a:r>
            <a:endParaRPr kumimoji="1" lang="ja-JP" altLang="en-US" sz="3200" dirty="0">
              <a:solidFill>
                <a:srgbClr val="66FFCC"/>
              </a:solidFill>
            </a:endParaRPr>
          </a:p>
        </p:txBody>
      </p:sp>
      <p:sp>
        <p:nvSpPr>
          <p:cNvPr id="18" name="テキスト ボックス 17"/>
          <p:cNvSpPr txBox="1"/>
          <p:nvPr/>
        </p:nvSpPr>
        <p:spPr>
          <a:xfrm>
            <a:off x="179512" y="5004465"/>
            <a:ext cx="6426759" cy="584775"/>
          </a:xfrm>
          <a:prstGeom prst="rect">
            <a:avLst/>
          </a:prstGeom>
          <a:solidFill>
            <a:schemeClr val="tx1"/>
          </a:solidFill>
        </p:spPr>
        <p:txBody>
          <a:bodyPr wrap="none" rtlCol="0">
            <a:spAutoFit/>
          </a:bodyPr>
          <a:lstStyle/>
          <a:p>
            <a:r>
              <a:rPr lang="ja-JP" altLang="en-US" sz="3200" dirty="0" smtClean="0">
                <a:solidFill>
                  <a:schemeClr val="accent6">
                    <a:lumMod val="60000"/>
                    <a:lumOff val="40000"/>
                  </a:schemeClr>
                </a:solidFill>
              </a:rPr>
              <a:t>高給のイメージはあまりありません</a:t>
            </a:r>
            <a:r>
              <a:rPr lang="en-US" altLang="ja-JP" sz="3200" dirty="0" smtClean="0">
                <a:solidFill>
                  <a:schemeClr val="accent6">
                    <a:lumMod val="60000"/>
                    <a:lumOff val="40000"/>
                  </a:schemeClr>
                </a:solidFill>
              </a:rPr>
              <a:t>…</a:t>
            </a:r>
          </a:p>
        </p:txBody>
      </p:sp>
      <p:sp>
        <p:nvSpPr>
          <p:cNvPr id="2" name="テキスト ボックス 1"/>
          <p:cNvSpPr txBox="1"/>
          <p:nvPr/>
        </p:nvSpPr>
        <p:spPr>
          <a:xfrm>
            <a:off x="251520" y="6341258"/>
            <a:ext cx="8650125" cy="400110"/>
          </a:xfrm>
          <a:prstGeom prst="rect">
            <a:avLst/>
          </a:prstGeom>
          <a:noFill/>
        </p:spPr>
        <p:txBody>
          <a:bodyPr wrap="none" rtlCol="0">
            <a:spAutoFit/>
          </a:bodyPr>
          <a:lstStyle/>
          <a:p>
            <a:r>
              <a:rPr kumimoji="1" lang="ja-JP" altLang="en-US" sz="2000" dirty="0" smtClean="0"/>
              <a:t>ただし、将来も日本人が日本国内でやる業態がほぼ確実と思われる業界です。</a:t>
            </a:r>
            <a:endParaRPr kumimoji="1" lang="ja-JP" altLang="en-US" sz="2000" dirty="0"/>
          </a:p>
        </p:txBody>
      </p:sp>
      <p:sp>
        <p:nvSpPr>
          <p:cNvPr id="12" name="テキスト ボックス 11"/>
          <p:cNvSpPr txBox="1"/>
          <p:nvPr/>
        </p:nvSpPr>
        <p:spPr>
          <a:xfrm>
            <a:off x="179512" y="5724545"/>
            <a:ext cx="8643713" cy="584775"/>
          </a:xfrm>
          <a:prstGeom prst="rect">
            <a:avLst/>
          </a:prstGeom>
          <a:solidFill>
            <a:schemeClr val="tx1"/>
          </a:solidFill>
        </p:spPr>
        <p:txBody>
          <a:bodyPr wrap="none" rtlCol="0">
            <a:spAutoFit/>
          </a:bodyPr>
          <a:lstStyle/>
          <a:p>
            <a:r>
              <a:rPr lang="ja-JP" altLang="en-US" sz="3200" dirty="0">
                <a:solidFill>
                  <a:srgbClr val="FFFF00"/>
                </a:solidFill>
              </a:rPr>
              <a:t>年齢</a:t>
            </a:r>
            <a:r>
              <a:rPr lang="ja-JP" altLang="en-US" sz="3200" dirty="0" smtClean="0">
                <a:solidFill>
                  <a:srgbClr val="FFFF00"/>
                </a:solidFill>
              </a:rPr>
              <a:t>制限はほぼ見当たらない。</a:t>
            </a:r>
            <a:r>
              <a:rPr lang="en-US" altLang="ja-JP" sz="3200" dirty="0" smtClean="0">
                <a:solidFill>
                  <a:srgbClr val="FFFF00"/>
                </a:solidFill>
              </a:rPr>
              <a:t>1</a:t>
            </a:r>
            <a:r>
              <a:rPr lang="ja-JP" altLang="en-US" sz="3200" dirty="0" smtClean="0">
                <a:solidFill>
                  <a:srgbClr val="FFFF00"/>
                </a:solidFill>
              </a:rPr>
              <a:t>件だけ原則大卒</a:t>
            </a:r>
            <a:endParaRPr lang="en-US" altLang="ja-JP" sz="3200" dirty="0" smtClean="0">
              <a:solidFill>
                <a:srgbClr val="FFFF00"/>
              </a:solidFill>
            </a:endParaRPr>
          </a:p>
        </p:txBody>
      </p:sp>
    </p:spTree>
    <p:extLst>
      <p:ext uri="{BB962C8B-B14F-4D97-AF65-F5344CB8AC3E}">
        <p14:creationId xmlns:p14="http://schemas.microsoft.com/office/powerpoint/2010/main" val="332084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 grpId="0"/>
      <p:bldP spid="12"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357</Words>
  <Application>Microsoft Office PowerPoint</Application>
  <PresentationFormat>画面に合わせる (4:3)</PresentationFormat>
  <Paragraphs>41</Paragraphs>
  <Slides>4</Slides>
  <Notes>0</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Jackie</dc:creator>
  <cp:lastModifiedBy>Jackie</cp:lastModifiedBy>
  <cp:revision>31</cp:revision>
  <dcterms:created xsi:type="dcterms:W3CDTF">2015-08-07T05:57:43Z</dcterms:created>
  <dcterms:modified xsi:type="dcterms:W3CDTF">2021-07-20T01:43:56Z</dcterms:modified>
</cp:coreProperties>
</file>