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  <p:sldId id="261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66FFFF"/>
    <a:srgbClr val="99FF66"/>
    <a:srgbClr val="FFFF00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7" autoAdjust="0"/>
    <p:restoredTop sz="94660"/>
  </p:normalViewPr>
  <p:slideViewPr>
    <p:cSldViewPr>
      <p:cViewPr varScale="1">
        <p:scale>
          <a:sx n="62" d="100"/>
          <a:sy n="62" d="100"/>
        </p:scale>
        <p:origin x="1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2437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187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580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0398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4803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493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361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1386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4471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51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646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A78F2-EE0B-493A-8FB8-9B07589C51E5}" type="datetimeFigureOut">
              <a:rPr kumimoji="1" lang="ja-JP" altLang="en-US" smtClean="0"/>
              <a:t>2023/8/3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B5CB5-A153-4D71-8082-232E68E9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912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-99392"/>
            <a:ext cx="9144000" cy="600075"/>
          </a:xfrm>
          <a:prstGeom prst="rect">
            <a:avLst/>
          </a:prstGeom>
          <a:gradFill rotWithShape="1">
            <a:gsLst>
              <a:gs pos="0">
                <a:srgbClr val="00CC66"/>
              </a:gs>
              <a:gs pos="50000">
                <a:schemeClr val="bg1"/>
              </a:gs>
              <a:gs pos="100000">
                <a:srgbClr val="00CC66"/>
              </a:gs>
            </a:gsLst>
            <a:lin ang="5400000" scaled="1"/>
          </a:gradFill>
        </p:spPr>
        <p:txBody>
          <a:bodyPr anchor="b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solidFill>
                  <a:schemeClr val="tx2"/>
                </a:solidFill>
                <a:latin typeface="+mj-ea"/>
                <a:ea typeface="+mj-ea"/>
              </a:rPr>
              <a:t>一般社団法人　日本気象予報士会</a:t>
            </a:r>
          </a:p>
        </p:txBody>
      </p:sp>
      <p:sp>
        <p:nvSpPr>
          <p:cNvPr id="4" name="テキスト ボックス 3"/>
          <p:cNvSpPr txBox="1">
            <a:spLocks noChangeArrowheads="1"/>
          </p:cNvSpPr>
          <p:nvPr/>
        </p:nvSpPr>
        <p:spPr bwMode="auto">
          <a:xfrm>
            <a:off x="446539" y="5697025"/>
            <a:ext cx="8212505" cy="979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ts val="2500"/>
              </a:lnSpc>
              <a:spcBef>
                <a:spcPct val="50000"/>
              </a:spcBef>
              <a:buFontTx/>
              <a:buNone/>
            </a:pPr>
            <a:r>
              <a:rPr lang="ja-JP" altLang="en-US" dirty="0">
                <a:latin typeface="+mn-ea"/>
                <a:ea typeface="+mn-ea"/>
              </a:rPr>
              <a:t>全国の各支部が、</a:t>
            </a:r>
            <a:endParaRPr lang="en-US" altLang="ja-JP" dirty="0">
              <a:latin typeface="+mn-ea"/>
              <a:ea typeface="+mn-ea"/>
            </a:endParaRPr>
          </a:p>
          <a:p>
            <a:pPr algn="ctr" eaLnBrk="1" hangingPunct="1">
              <a:lnSpc>
                <a:spcPts val="2500"/>
              </a:lnSpc>
              <a:spcBef>
                <a:spcPct val="50000"/>
              </a:spcBef>
              <a:buFontTx/>
              <a:buNone/>
            </a:pPr>
            <a:r>
              <a:rPr lang="ja-JP" altLang="en-US" dirty="0">
                <a:latin typeface="+mn-ea"/>
                <a:ea typeface="+mn-ea"/>
              </a:rPr>
              <a:t>各々地元の気象台と連携して活動しています。</a:t>
            </a:r>
            <a:endParaRPr lang="en-US" altLang="ja-JP" dirty="0">
              <a:latin typeface="+mn-ea"/>
              <a:ea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753294"/>
            <a:ext cx="9034592" cy="3907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1168803" y="748200"/>
            <a:ext cx="6665606" cy="979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ts val="2500"/>
              </a:lnSpc>
              <a:spcBef>
                <a:spcPct val="50000"/>
              </a:spcBef>
              <a:buFontTx/>
              <a:buNone/>
            </a:pPr>
            <a:r>
              <a:rPr lang="ja-JP" altLang="en-US" dirty="0">
                <a:latin typeface="+mn-ea"/>
                <a:ea typeface="+mn-ea"/>
              </a:rPr>
              <a:t>北海道～沖縄まで全国の気象予報士</a:t>
            </a:r>
            <a:endParaRPr lang="en-US" altLang="ja-JP" dirty="0">
              <a:latin typeface="+mn-ea"/>
              <a:ea typeface="+mn-ea"/>
            </a:endParaRPr>
          </a:p>
          <a:p>
            <a:pPr algn="ctr" eaLnBrk="1" hangingPunct="1">
              <a:lnSpc>
                <a:spcPts val="2500"/>
              </a:lnSpc>
              <a:spcBef>
                <a:spcPct val="50000"/>
              </a:spcBef>
              <a:buFontTx/>
              <a:buNone/>
            </a:pPr>
            <a:r>
              <a:rPr lang="ja-JP" altLang="en-US" dirty="0">
                <a:latin typeface="+mn-ea"/>
                <a:ea typeface="+mn-ea"/>
              </a:rPr>
              <a:t>約</a:t>
            </a:r>
            <a:r>
              <a:rPr lang="en-US" altLang="ja-JP" dirty="0">
                <a:latin typeface="+mn-ea"/>
                <a:ea typeface="+mn-ea"/>
              </a:rPr>
              <a:t>3,300</a:t>
            </a:r>
            <a:r>
              <a:rPr lang="ja-JP" altLang="en-US" dirty="0">
                <a:latin typeface="+mn-ea"/>
                <a:ea typeface="+mn-ea"/>
              </a:rPr>
              <a:t>名が会員です。</a:t>
            </a:r>
            <a:endParaRPr lang="en-US" altLang="ja-JP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11885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7504" y="39220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0070C0"/>
                </a:solidFill>
                <a:latin typeface="+mj-ea"/>
                <a:ea typeface="+mj-ea"/>
              </a:rPr>
              <a:t>日本気象予報士会求人（</a:t>
            </a:r>
            <a:r>
              <a:rPr lang="en-US" altLang="ja-JP" sz="3200" dirty="0">
                <a:solidFill>
                  <a:srgbClr val="0070C0"/>
                </a:solidFill>
                <a:latin typeface="+mj-ea"/>
                <a:ea typeface="+mj-ea"/>
              </a:rPr>
              <a:t>2021</a:t>
            </a:r>
            <a:r>
              <a:rPr lang="ja-JP" altLang="en-US" sz="3200" dirty="0">
                <a:solidFill>
                  <a:srgbClr val="0070C0"/>
                </a:solidFill>
                <a:latin typeface="+mj-ea"/>
                <a:ea typeface="+mj-ea"/>
              </a:rPr>
              <a:t>～</a:t>
            </a:r>
            <a:r>
              <a:rPr lang="en-US" altLang="ja-JP" sz="3200" dirty="0">
                <a:solidFill>
                  <a:srgbClr val="0070C0"/>
                </a:solidFill>
                <a:latin typeface="+mj-ea"/>
                <a:ea typeface="+mj-ea"/>
              </a:rPr>
              <a:t>2023</a:t>
            </a:r>
            <a:r>
              <a:rPr lang="ja-JP" altLang="en-US" sz="3200" dirty="0">
                <a:solidFill>
                  <a:srgbClr val="0070C0"/>
                </a:solidFill>
                <a:latin typeface="+mj-ea"/>
                <a:ea typeface="+mj-ea"/>
              </a:rPr>
              <a:t>年の実績）</a:t>
            </a:r>
            <a:endParaRPr kumimoji="1" lang="ja-JP" altLang="en-US" sz="32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7019" y="5443511"/>
            <a:ext cx="89899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ja-JP" altLang="en-US" sz="3200" dirty="0">
                <a:solidFill>
                  <a:srgbClr val="FF0000"/>
                </a:solidFill>
              </a:rPr>
              <a:t>関東圏が多めだが、近年はリモートワーク可能も</a:t>
            </a:r>
            <a:endParaRPr lang="en-US" altLang="ja-JP" sz="3200" dirty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kumimoji="1" lang="ja-JP" altLang="en-US" sz="3200" dirty="0">
                <a:solidFill>
                  <a:srgbClr val="FF0000"/>
                </a:solidFill>
              </a:rPr>
              <a:t>正社員・契約社員・講師募集・取材依頼</a:t>
            </a:r>
            <a:r>
              <a:rPr lang="ja-JP" altLang="en-US" sz="3200" dirty="0">
                <a:solidFill>
                  <a:srgbClr val="FF0000"/>
                </a:solidFill>
              </a:rPr>
              <a:t>など様々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67544" y="740257"/>
            <a:ext cx="7425431" cy="455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株式会社アース・ウェザー（神奈川）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株式会社応用気象エンジニアリング（東京）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シスメット株式会社（埼玉）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メトロウェザー株式会社（京都）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一般財団法人日本気象協会（東京・大阪）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国際気象海洋株式会社（鹿児島）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兵庫県環境部（兵庫）</a:t>
            </a:r>
            <a:endParaRPr lang="en-US" altLang="ja-JP" sz="2800" dirty="0">
              <a:latin typeface="+mn-ea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気象庁（職員募集紹介）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練馬区立豊玉リサイクルセンター（講師募集）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雑誌取材協力</a:t>
            </a:r>
            <a:endParaRPr lang="en-US" altLang="ja-JP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8521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7504" y="39220"/>
            <a:ext cx="810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0070C0"/>
                </a:solidFill>
                <a:latin typeface="+mj-ea"/>
                <a:ea typeface="+mj-ea"/>
              </a:rPr>
              <a:t>日本気象予報士会求人（業務内容）</a:t>
            </a:r>
            <a:endParaRPr kumimoji="1" lang="ja-JP" altLang="en-US" sz="32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98998" y="4055661"/>
            <a:ext cx="85876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ja-JP" altLang="en-US" sz="3200" dirty="0">
                <a:solidFill>
                  <a:srgbClr val="FF0000"/>
                </a:solidFill>
              </a:rPr>
              <a:t>近年は</a:t>
            </a:r>
            <a:r>
              <a:rPr lang="en-US" altLang="ja-JP" sz="3200" dirty="0">
                <a:solidFill>
                  <a:srgbClr val="FF0000"/>
                </a:solidFill>
              </a:rPr>
              <a:t>WEB</a:t>
            </a:r>
            <a:r>
              <a:rPr lang="ja-JP" altLang="en-US" sz="3200" dirty="0">
                <a:solidFill>
                  <a:srgbClr val="FF0000"/>
                </a:solidFill>
              </a:rPr>
              <a:t>作成・</a:t>
            </a:r>
            <a:r>
              <a:rPr lang="en-US" altLang="ja-JP" sz="3200" dirty="0">
                <a:solidFill>
                  <a:srgbClr val="FF0000"/>
                </a:solidFill>
              </a:rPr>
              <a:t>SNS</a:t>
            </a:r>
            <a:r>
              <a:rPr lang="ja-JP" altLang="en-US" sz="3200" dirty="0">
                <a:solidFill>
                  <a:srgbClr val="FF0000"/>
                </a:solidFill>
              </a:rPr>
              <a:t>発信業務なども</a:t>
            </a:r>
            <a:endParaRPr lang="en-US" altLang="ja-JP" sz="3200" dirty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ja-JP" altLang="en-US" sz="3200" dirty="0">
                <a:solidFill>
                  <a:srgbClr val="FF0000"/>
                </a:solidFill>
              </a:rPr>
              <a:t>気象観測・予報は、休日出勤・夜勤ありが基本</a:t>
            </a:r>
            <a:endParaRPr lang="en-US" altLang="ja-JP" sz="3200" dirty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ja-JP" altLang="en-US" sz="3200" dirty="0">
                <a:solidFill>
                  <a:srgbClr val="FF0000"/>
                </a:solidFill>
              </a:rPr>
              <a:t>天気図作画や原稿作成、メディア出演は継続</a:t>
            </a:r>
            <a:endParaRPr lang="en-US" altLang="ja-JP" sz="3200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43120" y="1001000"/>
            <a:ext cx="84545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気象予報業務（特定顧客向け）、コンサル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気象解説業務（ラジオ、テレビ等にキャスター出演）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放送局向け原稿、図の作成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/>
              <a:t>気象海象データ分析、評価整理、顧客への提供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2800" dirty="0">
                <a:latin typeface="+mn-ea"/>
              </a:rPr>
              <a:t>WEB</a:t>
            </a:r>
            <a:r>
              <a:rPr lang="ja-JP" altLang="en-US" sz="2800" dirty="0">
                <a:latin typeface="+mn-ea"/>
              </a:rPr>
              <a:t>作成、</a:t>
            </a:r>
            <a:r>
              <a:rPr lang="en-US" altLang="ja-JP" sz="2800" dirty="0">
                <a:latin typeface="+mn-ea"/>
              </a:rPr>
              <a:t>SNS</a:t>
            </a:r>
            <a:r>
              <a:rPr lang="ja-JP" altLang="en-US" sz="2800" dirty="0">
                <a:latin typeface="+mn-ea"/>
              </a:rPr>
              <a:t>発信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気象予報士資格講座のテキスト作成、リモート講義</a:t>
            </a:r>
            <a:endParaRPr lang="en-US" altLang="ja-JP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033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7504" y="39220"/>
            <a:ext cx="810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0070C0"/>
                </a:solidFill>
                <a:latin typeface="+mj-ea"/>
                <a:ea typeface="+mj-ea"/>
              </a:rPr>
              <a:t>日本気象予報士会求人（条件、待遇）</a:t>
            </a:r>
            <a:endParaRPr kumimoji="1" lang="ja-JP" altLang="en-US" sz="32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44720" y="4725144"/>
            <a:ext cx="834234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ja-JP" altLang="en-US" sz="3200" dirty="0">
                <a:solidFill>
                  <a:srgbClr val="FF0000"/>
                </a:solidFill>
              </a:rPr>
              <a:t>気象予報士資格は断然有利</a:t>
            </a:r>
            <a:endParaRPr lang="en-US" altLang="ja-JP" sz="3200" dirty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ja-JP" sz="3200" dirty="0">
                <a:solidFill>
                  <a:srgbClr val="FF0000"/>
                </a:solidFill>
              </a:rPr>
              <a:t>+α</a:t>
            </a:r>
            <a:r>
              <a:rPr lang="ja-JP" altLang="en-US" sz="3200" dirty="0">
                <a:solidFill>
                  <a:srgbClr val="FF0000"/>
                </a:solidFill>
              </a:rPr>
              <a:t>で使えるスキルがあると、なおよい</a:t>
            </a:r>
            <a:endParaRPr lang="en-US" altLang="ja-JP" sz="3200" dirty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ja-JP" altLang="en-US" sz="3200" dirty="0">
                <a:solidFill>
                  <a:srgbClr val="FF0000"/>
                </a:solidFill>
              </a:rPr>
              <a:t>待遇は一般的な業界と大きく変わらない印象</a:t>
            </a:r>
            <a:endParaRPr lang="en-US" altLang="ja-JP" sz="3200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44720" y="764704"/>
            <a:ext cx="845455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日本気象予報士会宛なので、基本は気象予報士有資格が前提だが、明記されていない求人もあり</a:t>
            </a:r>
            <a:endParaRPr lang="en-US" altLang="ja-JP" sz="2800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/>
              <a:t>基本</a:t>
            </a:r>
            <a:r>
              <a:rPr kumimoji="1" lang="en-US" altLang="ja-JP" sz="2800" dirty="0"/>
              <a:t>PC</a:t>
            </a:r>
            <a:r>
              <a:rPr kumimoji="1" lang="ja-JP" altLang="en-US" sz="2800" dirty="0"/>
              <a:t>スキル（</a:t>
            </a:r>
            <a:r>
              <a:rPr lang="en-US" altLang="ja-JP" sz="2800" dirty="0"/>
              <a:t>W</a:t>
            </a:r>
            <a:r>
              <a:rPr kumimoji="1" lang="en-US" altLang="ja-JP" sz="2800" dirty="0"/>
              <a:t>ord</a:t>
            </a:r>
            <a:r>
              <a:rPr kumimoji="1" lang="ja-JP" altLang="en-US" sz="2800" dirty="0"/>
              <a:t>・</a:t>
            </a:r>
            <a:r>
              <a:rPr kumimoji="1" lang="en-US" altLang="ja-JP" sz="2800" dirty="0"/>
              <a:t>Excel</a:t>
            </a:r>
            <a:r>
              <a:rPr kumimoji="1" lang="ja-JP" altLang="en-US" sz="2800" dirty="0"/>
              <a:t>）は必須が多く、あれば望ましいスキルとして</a:t>
            </a:r>
            <a:r>
              <a:rPr kumimoji="1" lang="en-US" altLang="ja-JP" sz="2800" dirty="0"/>
              <a:t>Excel</a:t>
            </a:r>
            <a:r>
              <a:rPr kumimoji="1" lang="ja-JP" altLang="en-US" sz="2800" dirty="0"/>
              <a:t>マクロやプログラミングも</a:t>
            </a:r>
            <a:endParaRPr kumimoji="1" lang="en-US" altLang="ja-JP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+mn-ea"/>
              </a:rPr>
              <a:t>普通自動車免許（</a:t>
            </a:r>
            <a:r>
              <a:rPr lang="en-US" altLang="ja-JP" sz="2800" dirty="0">
                <a:latin typeface="+mn-ea"/>
              </a:rPr>
              <a:t>AT</a:t>
            </a:r>
            <a:r>
              <a:rPr lang="ja-JP" altLang="en-US" sz="2800" dirty="0">
                <a:latin typeface="+mn-ea"/>
              </a:rPr>
              <a:t>可）が必須の求人もちらほら</a:t>
            </a:r>
            <a:endParaRPr lang="en-US" altLang="ja-JP" sz="2800" dirty="0">
              <a:latin typeface="+mn-ea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kumimoji="1" lang="ja-JP" altLang="en-US" sz="2800" dirty="0"/>
              <a:t>学歴条件（大卒など）はほとんどなし</a:t>
            </a:r>
            <a:endParaRPr kumimoji="1" lang="en-US" altLang="ja-JP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/>
              <a:t>実務経験優遇が目立つが、新規歓迎も増えてきた</a:t>
            </a:r>
            <a:endParaRPr kumimoji="1" lang="en-US" altLang="ja-JP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800" dirty="0"/>
              <a:t>待遇：</a:t>
            </a:r>
            <a:r>
              <a:rPr lang="en-US" altLang="ja-JP" sz="2800" dirty="0"/>
              <a:t>21.5</a:t>
            </a:r>
            <a:r>
              <a:rPr lang="ja-JP" altLang="en-US" sz="2800" dirty="0"/>
              <a:t>～</a:t>
            </a:r>
            <a:r>
              <a:rPr lang="en-US" altLang="ja-JP" sz="2800" dirty="0"/>
              <a:t>30</a:t>
            </a:r>
            <a:r>
              <a:rPr lang="ja-JP" altLang="en-US" sz="2800" dirty="0"/>
              <a:t>万円</a:t>
            </a:r>
            <a:r>
              <a:rPr lang="en-US" altLang="ja-JP" sz="2800" dirty="0"/>
              <a:t>/</a:t>
            </a:r>
            <a:r>
              <a:rPr lang="ja-JP" altLang="en-US" sz="2800" dirty="0"/>
              <a:t>月、時給制も</a:t>
            </a:r>
            <a:endParaRPr kumimoji="1"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423245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364</Words>
  <Application>Microsoft Office PowerPoint</Application>
  <PresentationFormat>画面に合わせる (4:3)</PresentationFormat>
  <Paragraphs>38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Wingdings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Jackie</dc:creator>
  <cp:lastModifiedBy>引地 慶</cp:lastModifiedBy>
  <cp:revision>74</cp:revision>
  <dcterms:created xsi:type="dcterms:W3CDTF">2015-08-07T05:57:43Z</dcterms:created>
  <dcterms:modified xsi:type="dcterms:W3CDTF">2023-08-03T10:17:20Z</dcterms:modified>
</cp:coreProperties>
</file>